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3" r:id="rId2"/>
    <p:sldMasterId id="2147483785" r:id="rId3"/>
  </p:sldMasterIdLst>
  <p:notesMasterIdLst>
    <p:notesMasterId r:id="rId50"/>
  </p:notesMasterIdLst>
  <p:handoutMasterIdLst>
    <p:handoutMasterId r:id="rId51"/>
  </p:handoutMasterIdLst>
  <p:sldIdLst>
    <p:sldId id="256" r:id="rId4"/>
    <p:sldId id="413" r:id="rId5"/>
    <p:sldId id="424" r:id="rId6"/>
    <p:sldId id="425" r:id="rId7"/>
    <p:sldId id="446" r:id="rId8"/>
    <p:sldId id="436" r:id="rId9"/>
    <p:sldId id="438" r:id="rId10"/>
    <p:sldId id="439" r:id="rId11"/>
    <p:sldId id="426" r:id="rId12"/>
    <p:sldId id="377" r:id="rId13"/>
    <p:sldId id="381" r:id="rId14"/>
    <p:sldId id="383" r:id="rId15"/>
    <p:sldId id="384" r:id="rId16"/>
    <p:sldId id="385" r:id="rId17"/>
    <p:sldId id="390" r:id="rId18"/>
    <p:sldId id="391" r:id="rId19"/>
    <p:sldId id="393" r:id="rId20"/>
    <p:sldId id="394" r:id="rId21"/>
    <p:sldId id="440" r:id="rId22"/>
    <p:sldId id="441" r:id="rId23"/>
    <p:sldId id="282" r:id="rId24"/>
    <p:sldId id="368" r:id="rId25"/>
    <p:sldId id="341" r:id="rId26"/>
    <p:sldId id="344" r:id="rId27"/>
    <p:sldId id="291" r:id="rId28"/>
    <p:sldId id="292" r:id="rId29"/>
    <p:sldId id="419" r:id="rId30"/>
    <p:sldId id="399" r:id="rId31"/>
    <p:sldId id="414" r:id="rId32"/>
    <p:sldId id="415" r:id="rId33"/>
    <p:sldId id="416" r:id="rId34"/>
    <p:sldId id="418" r:id="rId35"/>
    <p:sldId id="420" r:id="rId36"/>
    <p:sldId id="428" r:id="rId37"/>
    <p:sldId id="444" r:id="rId38"/>
    <p:sldId id="445" r:id="rId39"/>
    <p:sldId id="423" r:id="rId40"/>
    <p:sldId id="429" r:id="rId41"/>
    <p:sldId id="433" r:id="rId42"/>
    <p:sldId id="430" r:id="rId43"/>
    <p:sldId id="432" r:id="rId44"/>
    <p:sldId id="431" r:id="rId45"/>
    <p:sldId id="434" r:id="rId46"/>
    <p:sldId id="447" r:id="rId47"/>
    <p:sldId id="317" r:id="rId48"/>
    <p:sldId id="369" r:id="rId49"/>
  </p:sldIdLst>
  <p:sldSz cx="9144000" cy="6858000" type="screen4x3"/>
  <p:notesSz cx="6858000" cy="9101138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ychology Department" initials="P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689860834990067E-2"/>
          <c:y val="5.7034220532319449E-2"/>
          <c:w val="0.94831013916501006"/>
          <c:h val="0.75855513307984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8080"/>
            </a:solidFill>
            <a:ln w="1396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3969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3969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396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3483669570889439E-3"/>
                  <c:y val="-5.193181818181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250009128102307E-2"/>
                  <c:y val="-1.170439632545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0771414031387E-2"/>
                  <c:y val="7.4437696164286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940">
                <a:noFill/>
              </a:ln>
            </c:spPr>
            <c:txPr>
              <a:bodyPr/>
              <a:lstStyle/>
              <a:p>
                <a:pPr>
                  <a:defRPr sz="198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Any Arrest</c:v>
                </c:pt>
                <c:pt idx="1">
                  <c:v>Any Criminal Behavior</c:v>
                </c:pt>
                <c:pt idx="2">
                  <c:v>Arrest or Any Criminal Behavior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42.1</c:v>
                </c:pt>
                <c:pt idx="1">
                  <c:v>52.1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41423232"/>
        <c:axId val="41424768"/>
        <c:axId val="0"/>
      </c:bar3DChart>
      <c:catAx>
        <c:axId val="4142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8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1424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24768"/>
        <c:scaling>
          <c:orientation val="minMax"/>
          <c:max val="100"/>
        </c:scaling>
        <c:delete val="0"/>
        <c:axPos val="l"/>
        <c:majorGridlines>
          <c:spPr>
            <a:ln w="349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4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8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1423232"/>
        <c:crosses val="autoZero"/>
        <c:crossBetween val="between"/>
      </c:valAx>
      <c:spPr>
        <a:noFill/>
        <a:ln w="238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A2C2-8142-45E3-85F7-4B9D228EE315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A4CE8-AA2F-42DB-AD11-D1C637CE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6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2F9D1-6F48-47CD-AAEE-20F5AB556EED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3041"/>
            <a:ext cx="5486400" cy="4095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C852-7639-4DB5-90EF-044F51063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B51C28-5FFD-46E6-88A5-1B50BDC91DD4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312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B5C03A-7D3E-43A1-BD0E-A1890CA2F55B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674688"/>
            <a:ext cx="4587875" cy="344170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B5C03A-7D3E-43A1-BD0E-A1890CA2F55B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674688"/>
            <a:ext cx="4587875" cy="344170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2785BE-CB3E-4B14-BB42-E9892ADFFD9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2625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5888B-87E7-4EAC-AECF-1BF8B87CF03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20FA87-DFC4-4483-99E2-2F25C4603643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2625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41310C-F255-4522-8390-F3697D9AA472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2625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41310C-F255-4522-8390-F3697D9AA47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2625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B83E6F-E3C6-4FB1-927B-42DB3191C3D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2625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defTabSz="4429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20FA87-DFC4-4483-99E2-2F25C4603643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2625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AEA29B-38CC-4530-AE34-22DB6F34FE01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B51C28-5FFD-46E6-88A5-1B50BDC91DD4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312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0FE8F6-84D7-48E0-8F53-94C76BD6C605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3125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3CD230-40FF-49D6-9607-7BE716D2338C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4688"/>
            <a:ext cx="4584700" cy="3440112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15BA26-3807-497E-B553-8C18D907E867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4688"/>
            <a:ext cx="4584700" cy="3440112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05C4D2-3429-41E7-88B7-2E061907E911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4688"/>
            <a:ext cx="4584700" cy="3440112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5F12BD-1D85-4AAB-B5D2-62764DA41F9E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4688"/>
            <a:ext cx="4584700" cy="3440112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F3D2D3-A461-4408-A6E4-DC081A7AEDC2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674688"/>
            <a:ext cx="4587875" cy="34417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9770" indent="-2768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338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274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3209" indent="-2214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6144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79080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2015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4951" indent="-221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560A5F-FA73-47FD-972F-9F29419B6F74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4688"/>
            <a:ext cx="4584700" cy="3440112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94" y="4339129"/>
            <a:ext cx="5012916" cy="4113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3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2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2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5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3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28C812-831E-4A36-B3B0-890F2FAB504F}" type="slidenum">
              <a:rPr lang="en-US" smtClean="0">
                <a:solidFill>
                  <a:srgbClr val="D163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0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95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85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1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8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1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22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41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29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99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4938-51C5-49A2-8874-35282046B2F6}" type="slidenum">
              <a:rPr lang="en-US">
                <a:solidFill>
                  <a:srgbClr val="646B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7F3DC8-B79B-4585-B350-662F0C73F3B9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28C812-831E-4A36-B3B0-890F2FAB50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843991C-217A-41C7-AB23-79D59B795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D30565-309E-4F3B-BF1A-E3F1C3EBD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7F3DC8-B79B-4585-B350-662F0C73F3B9}" type="datetimeFigureOut">
              <a:rPr lang="en-US" smtClean="0">
                <a:solidFill>
                  <a:srgbClr val="646B86"/>
                </a:solidFill>
              </a:rPr>
              <a:pPr/>
              <a:t>7/22/2012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28C812-831E-4A36-B3B0-890F2FAB504F}" type="slidenum">
              <a:rPr lang="en-US" smtClean="0">
                <a:solidFill>
                  <a:srgbClr val="646B86"/>
                </a:solidFill>
              </a:rPr>
              <a:pPr/>
              <a:t>‹#›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3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4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6553200" cy="6096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June Price Tangney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Jeff Stuewig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George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Mason University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534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Mindful Self 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Judgment</a:t>
            </a: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It Be Useful?</a:t>
            </a:r>
            <a:b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3276600"/>
            <a:ext cx="7257143" cy="107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What’s the difference between shame and guilt?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811263" y="-3571"/>
            <a:ext cx="5716227" cy="10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Phenomenological Differences</a:t>
            </a:r>
          </a:p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Between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</a:t>
            </a:r>
            <a:r>
              <a:rPr lang="en-US" sz="3200" dirty="0">
                <a:solidFill>
                  <a:srgbClr val="003399"/>
                </a:solidFill>
                <a:latin typeface="+mj-lt"/>
              </a:rPr>
              <a:t>Guilt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07585" y="2367857"/>
            <a:ext cx="879929" cy="3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          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99595" y="1294806"/>
            <a:ext cx="969735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241774" y="1281412"/>
            <a:ext cx="855922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003399"/>
                </a:solidFill>
                <a:latin typeface="+mj-lt"/>
              </a:rPr>
              <a:t>GUILT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679978" y="2537522"/>
            <a:ext cx="137584" cy="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686406" y="1050728"/>
            <a:ext cx="7923893" cy="4872633"/>
            <a:chOff x="432" y="662"/>
            <a:chExt cx="4992" cy="3069"/>
          </a:xfrm>
        </p:grpSpPr>
        <p:sp>
          <p:nvSpPr>
            <p:cNvPr id="42026" name="Line 8"/>
            <p:cNvSpPr>
              <a:spLocks noChangeShapeType="1"/>
            </p:cNvSpPr>
            <p:nvPr/>
          </p:nvSpPr>
          <p:spPr bwMode="auto">
            <a:xfrm>
              <a:off x="432" y="662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64931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027" name="Line 9"/>
            <p:cNvSpPr>
              <a:spLocks noChangeShapeType="1"/>
            </p:cNvSpPr>
            <p:nvPr/>
          </p:nvSpPr>
          <p:spPr bwMode="auto">
            <a:xfrm>
              <a:off x="432" y="3731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64931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1371299" y="6020100"/>
            <a:ext cx="4466167" cy="3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Adapted from Lewis (1971) and Lindsay-Hartz (1984)</a:t>
            </a: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4742847" y="3305473"/>
            <a:ext cx="1942758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Moderately painful</a:t>
            </a:r>
          </a:p>
        </p:txBody>
      </p:sp>
      <p:sp>
        <p:nvSpPr>
          <p:cNvPr id="41994" name="Oval 12"/>
          <p:cNvSpPr>
            <a:spLocks noChangeArrowheads="1"/>
          </p:cNvSpPr>
          <p:nvPr/>
        </p:nvSpPr>
        <p:spPr bwMode="auto">
          <a:xfrm>
            <a:off x="4614333" y="3452813"/>
            <a:ext cx="86179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4742846" y="3882928"/>
            <a:ext cx="2750671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Little shift in self-perception</a:t>
            </a:r>
          </a:p>
        </p:txBody>
      </p:sp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1257905" y="3305473"/>
            <a:ext cx="1865814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Extremely painful</a:t>
            </a:r>
          </a:p>
        </p:txBody>
      </p:sp>
      <p:sp>
        <p:nvSpPr>
          <p:cNvPr id="41997" name="Oval 15"/>
          <p:cNvSpPr>
            <a:spLocks noChangeArrowheads="1"/>
          </p:cNvSpPr>
          <p:nvPr/>
        </p:nvSpPr>
        <p:spPr bwMode="auto">
          <a:xfrm>
            <a:off x="1120322" y="3452813"/>
            <a:ext cx="86178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1257906" y="3882928"/>
            <a:ext cx="3476832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Considerable shift in self-perception</a:t>
            </a:r>
          </a:p>
        </p:txBody>
      </p:sp>
      <p:sp>
        <p:nvSpPr>
          <p:cNvPr id="41999" name="Rectangle 17"/>
          <p:cNvSpPr>
            <a:spLocks noChangeArrowheads="1"/>
          </p:cNvSpPr>
          <p:nvPr/>
        </p:nvSpPr>
        <p:spPr bwMode="auto">
          <a:xfrm>
            <a:off x="4742847" y="2783086"/>
            <a:ext cx="3031197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“How could I have </a:t>
            </a:r>
            <a:r>
              <a:rPr lang="en-US" sz="1600" b="1" u="sng" dirty="0">
                <a:solidFill>
                  <a:srgbClr val="003399"/>
                </a:solidFill>
                <a:latin typeface="+mj-lt"/>
              </a:rPr>
              <a:t>done</a:t>
            </a:r>
            <a:r>
              <a:rPr lang="en-US" sz="1600" dirty="0">
                <a:solidFill>
                  <a:srgbClr val="003399"/>
                </a:solidFill>
                <a:latin typeface="+mj-lt"/>
              </a:rPr>
              <a:t> that?”</a:t>
            </a:r>
          </a:p>
        </p:txBody>
      </p:sp>
      <p:sp>
        <p:nvSpPr>
          <p:cNvPr id="42000" name="Oval 18"/>
          <p:cNvSpPr>
            <a:spLocks noChangeArrowheads="1"/>
          </p:cNvSpPr>
          <p:nvPr/>
        </p:nvSpPr>
        <p:spPr bwMode="auto">
          <a:xfrm>
            <a:off x="4614333" y="2930426"/>
            <a:ext cx="86179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1" name="Rectangle 19"/>
          <p:cNvSpPr>
            <a:spLocks noChangeArrowheads="1"/>
          </p:cNvSpPr>
          <p:nvPr/>
        </p:nvSpPr>
        <p:spPr bwMode="auto">
          <a:xfrm>
            <a:off x="4742847" y="4387453"/>
            <a:ext cx="2481367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Sense of tension, remorse</a:t>
            </a:r>
          </a:p>
        </p:txBody>
      </p:sp>
      <p:sp>
        <p:nvSpPr>
          <p:cNvPr id="42002" name="Oval 20"/>
          <p:cNvSpPr>
            <a:spLocks noChangeArrowheads="1"/>
          </p:cNvSpPr>
          <p:nvPr/>
        </p:nvSpPr>
        <p:spPr bwMode="auto">
          <a:xfrm>
            <a:off x="4614333" y="4534795"/>
            <a:ext cx="86179" cy="5506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3" name="Rectangle 21"/>
          <p:cNvSpPr>
            <a:spLocks noChangeArrowheads="1"/>
          </p:cNvSpPr>
          <p:nvPr/>
        </p:nvSpPr>
        <p:spPr bwMode="auto">
          <a:xfrm>
            <a:off x="1257905" y="2783086"/>
            <a:ext cx="3031197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“How could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have done that?”</a:t>
            </a:r>
          </a:p>
        </p:txBody>
      </p:sp>
      <p:sp>
        <p:nvSpPr>
          <p:cNvPr id="42004" name="Oval 22"/>
          <p:cNvSpPr>
            <a:spLocks noChangeArrowheads="1"/>
          </p:cNvSpPr>
          <p:nvPr/>
        </p:nvSpPr>
        <p:spPr bwMode="auto">
          <a:xfrm>
            <a:off x="1120322" y="2930426"/>
            <a:ext cx="86178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5" name="Rectangle 23"/>
          <p:cNvSpPr>
            <a:spLocks noChangeArrowheads="1"/>
          </p:cNvSpPr>
          <p:nvPr/>
        </p:nvSpPr>
        <p:spPr bwMode="auto">
          <a:xfrm>
            <a:off x="1257905" y="4387453"/>
            <a:ext cx="3258824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Sense of shrinking, being exposed</a:t>
            </a:r>
          </a:p>
        </p:txBody>
      </p:sp>
      <p:sp>
        <p:nvSpPr>
          <p:cNvPr id="42006" name="Oval 24"/>
          <p:cNvSpPr>
            <a:spLocks noChangeArrowheads="1"/>
          </p:cNvSpPr>
          <p:nvPr/>
        </p:nvSpPr>
        <p:spPr bwMode="auto">
          <a:xfrm>
            <a:off x="1120322" y="4534795"/>
            <a:ext cx="86178" cy="5506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7" name="Rectangle 25"/>
          <p:cNvSpPr>
            <a:spLocks noChangeArrowheads="1"/>
          </p:cNvSpPr>
          <p:nvPr/>
        </p:nvSpPr>
        <p:spPr bwMode="auto">
          <a:xfrm>
            <a:off x="4742847" y="2293443"/>
            <a:ext cx="3855357" cy="3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Feel badly about something we’ve done</a:t>
            </a:r>
          </a:p>
        </p:txBody>
      </p:sp>
      <p:sp>
        <p:nvSpPr>
          <p:cNvPr id="42008" name="Oval 26"/>
          <p:cNvSpPr>
            <a:spLocks noChangeArrowheads="1"/>
          </p:cNvSpPr>
          <p:nvPr/>
        </p:nvSpPr>
        <p:spPr bwMode="auto">
          <a:xfrm>
            <a:off x="4614333" y="2442270"/>
            <a:ext cx="86179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9" name="Rectangle 27"/>
          <p:cNvSpPr>
            <a:spLocks noChangeArrowheads="1"/>
          </p:cNvSpPr>
          <p:nvPr/>
        </p:nvSpPr>
        <p:spPr bwMode="auto">
          <a:xfrm>
            <a:off x="4742847" y="4894958"/>
            <a:ext cx="30857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No impairment, paralysis of self</a:t>
            </a:r>
          </a:p>
        </p:txBody>
      </p:sp>
      <p:sp>
        <p:nvSpPr>
          <p:cNvPr id="42010" name="Oval 28"/>
          <p:cNvSpPr>
            <a:spLocks noChangeArrowheads="1"/>
          </p:cNvSpPr>
          <p:nvPr/>
        </p:nvSpPr>
        <p:spPr bwMode="auto">
          <a:xfrm>
            <a:off x="4614333" y="5042297"/>
            <a:ext cx="86179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11" name="Rectangle 29"/>
          <p:cNvSpPr>
            <a:spLocks noChangeArrowheads="1"/>
          </p:cNvSpPr>
          <p:nvPr/>
        </p:nvSpPr>
        <p:spPr bwMode="auto">
          <a:xfrm>
            <a:off x="1257905" y="2293443"/>
            <a:ext cx="2599989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Feel badly about ourselves</a:t>
            </a:r>
          </a:p>
        </p:txBody>
      </p:sp>
      <p:sp>
        <p:nvSpPr>
          <p:cNvPr id="42012" name="Oval 30"/>
          <p:cNvSpPr>
            <a:spLocks noChangeArrowheads="1"/>
          </p:cNvSpPr>
          <p:nvPr/>
        </p:nvSpPr>
        <p:spPr bwMode="auto">
          <a:xfrm>
            <a:off x="1120322" y="2442270"/>
            <a:ext cx="86178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13" name="Rectangle 31"/>
          <p:cNvSpPr>
            <a:spLocks noChangeArrowheads="1"/>
          </p:cNvSpPr>
          <p:nvPr/>
        </p:nvSpPr>
        <p:spPr bwMode="auto">
          <a:xfrm>
            <a:off x="1257906" y="4894958"/>
            <a:ext cx="2606401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Self is impaired, paralyzed</a:t>
            </a:r>
          </a:p>
        </p:txBody>
      </p:sp>
      <p:sp>
        <p:nvSpPr>
          <p:cNvPr id="42014" name="Oval 32"/>
          <p:cNvSpPr>
            <a:spLocks noChangeArrowheads="1"/>
          </p:cNvSpPr>
          <p:nvPr/>
        </p:nvSpPr>
        <p:spPr bwMode="auto">
          <a:xfrm>
            <a:off x="1120322" y="5042297"/>
            <a:ext cx="86178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15" name="Rectangle 33"/>
          <p:cNvSpPr>
            <a:spLocks noChangeArrowheads="1"/>
          </p:cNvSpPr>
          <p:nvPr/>
        </p:nvSpPr>
        <p:spPr bwMode="auto">
          <a:xfrm>
            <a:off x="4742847" y="5390555"/>
            <a:ext cx="3441566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Motivation to take reparative action</a:t>
            </a:r>
          </a:p>
        </p:txBody>
      </p:sp>
      <p:sp>
        <p:nvSpPr>
          <p:cNvPr id="42016" name="Oval 34"/>
          <p:cNvSpPr>
            <a:spLocks noChangeArrowheads="1"/>
          </p:cNvSpPr>
          <p:nvPr/>
        </p:nvSpPr>
        <p:spPr bwMode="auto">
          <a:xfrm>
            <a:off x="4614333" y="5539383"/>
            <a:ext cx="86179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17" name="Rectangle 35"/>
          <p:cNvSpPr>
            <a:spLocks noChangeArrowheads="1"/>
          </p:cNvSpPr>
          <p:nvPr/>
        </p:nvSpPr>
        <p:spPr bwMode="auto">
          <a:xfrm>
            <a:off x="4742847" y="1759148"/>
            <a:ext cx="2577547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Focus on specific behavior</a:t>
            </a:r>
          </a:p>
        </p:txBody>
      </p:sp>
      <p:sp>
        <p:nvSpPr>
          <p:cNvPr id="42018" name="Oval 36"/>
          <p:cNvSpPr>
            <a:spLocks noChangeArrowheads="1"/>
          </p:cNvSpPr>
          <p:nvPr/>
        </p:nvSpPr>
        <p:spPr bwMode="auto">
          <a:xfrm>
            <a:off x="4614333" y="1906489"/>
            <a:ext cx="86179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19" name="Rectangle 37"/>
          <p:cNvSpPr>
            <a:spLocks noChangeArrowheads="1"/>
          </p:cNvSpPr>
          <p:nvPr/>
        </p:nvSpPr>
        <p:spPr bwMode="auto">
          <a:xfrm>
            <a:off x="1257905" y="1759148"/>
            <a:ext cx="1933140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Focus on entire self</a:t>
            </a:r>
          </a:p>
        </p:txBody>
      </p:sp>
      <p:sp>
        <p:nvSpPr>
          <p:cNvPr id="42020" name="Oval 38"/>
          <p:cNvSpPr>
            <a:spLocks noChangeArrowheads="1"/>
          </p:cNvSpPr>
          <p:nvPr/>
        </p:nvSpPr>
        <p:spPr bwMode="auto">
          <a:xfrm>
            <a:off x="1120322" y="1906489"/>
            <a:ext cx="86178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2021" name="Rectangle 39"/>
          <p:cNvSpPr>
            <a:spLocks noChangeArrowheads="1"/>
          </p:cNvSpPr>
          <p:nvPr/>
        </p:nvSpPr>
        <p:spPr bwMode="auto">
          <a:xfrm>
            <a:off x="1257905" y="5390555"/>
            <a:ext cx="1877035" cy="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7" tIns="44430" rIns="90447" bIns="44430">
            <a:spAutoFit/>
          </a:bodyPr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Motivation to hide</a:t>
            </a:r>
          </a:p>
        </p:txBody>
      </p:sp>
      <p:sp>
        <p:nvSpPr>
          <p:cNvPr id="42022" name="Oval 40"/>
          <p:cNvSpPr>
            <a:spLocks noChangeArrowheads="1"/>
          </p:cNvSpPr>
          <p:nvPr/>
        </p:nvSpPr>
        <p:spPr bwMode="auto">
          <a:xfrm>
            <a:off x="1120322" y="5539383"/>
            <a:ext cx="86178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23" name="Oval 41"/>
          <p:cNvSpPr>
            <a:spLocks noChangeArrowheads="1"/>
          </p:cNvSpPr>
          <p:nvPr/>
        </p:nvSpPr>
        <p:spPr bwMode="auto">
          <a:xfrm>
            <a:off x="4614333" y="4004965"/>
            <a:ext cx="86179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24" name="Oval 42"/>
          <p:cNvSpPr>
            <a:spLocks noChangeArrowheads="1"/>
          </p:cNvSpPr>
          <p:nvPr/>
        </p:nvSpPr>
        <p:spPr bwMode="auto">
          <a:xfrm>
            <a:off x="1120322" y="4004965"/>
            <a:ext cx="86178" cy="5357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99" tIns="45700" rIns="91399" bIns="45700" anchor="ctr"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25" name="Text Box 4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30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14704" y="610197"/>
            <a:ext cx="7314595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“Moral” Emotions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03466" y="2315766"/>
            <a:ext cx="8259535" cy="26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marL="481013" indent="-4810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Motivations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Externalization of Blame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Anger and Aggression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Deterring Immoral Behavior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14704" y="642939"/>
            <a:ext cx="7314595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“Moral” Emotions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03465" y="2315766"/>
            <a:ext cx="8495392" cy="27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Hiding vs. Amending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</a:t>
            </a:r>
            <a:r>
              <a:rPr lang="en-US" sz="23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attempts to deny, hide or escape the shame situation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 </a:t>
            </a:r>
            <a:r>
              <a:rPr lang="en-US" sz="23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reparative action – confessing, apologizing, undoing. </a:t>
            </a:r>
          </a:p>
          <a:p>
            <a:pPr marL="909898" lvl="2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9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6406" y="837904"/>
            <a:ext cx="7542893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 Emotions”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35430" y="2500313"/>
            <a:ext cx="8200571" cy="290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0" rIns="91399" bIns="45700">
            <a:spAutoFit/>
          </a:bodyPr>
          <a:lstStyle/>
          <a:p>
            <a:pPr defTabSz="86493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Blaming vs. Accepting Responsibility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864931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is robustly linked to externalization of blame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420" indent="-24018" defTabSz="864931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 is inversely related to externalization; guilt is associated with accepting responsibility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6329" lvl="1" defTabSz="864931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</a:endParaRPr>
          </a:p>
          <a:p>
            <a:pPr defTabSz="864931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2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88132" y="867669"/>
            <a:ext cx="7771190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“Moral” Emotions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2530079"/>
            <a:ext cx="8382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39713"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Anger and Aggression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Shame-prone individuals are prone to anger and hostility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Once angered, manage anger in unconstructive fashion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Guilt-prone handle anger pro-actively and constructively</a:t>
            </a:r>
          </a:p>
          <a:p>
            <a:pPr lvl="2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6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52500" y="532806"/>
            <a:ext cx="7239000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“Moral” Emotions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90286" y="1785938"/>
            <a:ext cx="8563429" cy="39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68338" indent="-306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788988" indent="293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Deterring Transgression and </a:t>
            </a:r>
            <a:r>
              <a:rPr 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Antisocial Behavior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 defTabSz="864931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Common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assumption: shame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helps people avoid “doing wrong”, decreasing the likelihood of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transgression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 defTabSz="864931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 evidence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an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adaptive function of shame</a:t>
            </a:r>
          </a:p>
          <a:p>
            <a:pPr lvl="2" defTabSz="864931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fact,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undergrads’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self-reported moral behaviors were:</a:t>
            </a:r>
          </a:p>
          <a:p>
            <a:pPr lvl="3"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substantially positively correlated with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guilt-proneness, 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3" defTabSz="86493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</a:t>
            </a:r>
            <a:r>
              <a:rPr lang="en-US" sz="2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unrelated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proneness to shame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1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17714" y="1599904"/>
            <a:ext cx="8563429" cy="22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09898" lvl="2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600" b="1" u="sng" dirty="0">
              <a:solidFill>
                <a:srgbClr val="000000"/>
              </a:solidFill>
            </a:endParaRPr>
          </a:p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Guilt is the moral emotion of choice!</a:t>
            </a: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rgbClr val="3F90A3"/>
                </a:solidFill>
              </a:rPr>
              <a:t>	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47096" y="381002"/>
            <a:ext cx="7849810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“Moral” Emotions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5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47096" y="381002"/>
            <a:ext cx="7849810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“Moral” Emotions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17714" y="1599903"/>
            <a:ext cx="8563429" cy="31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09898" lvl="2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600" b="1" u="sng" dirty="0">
              <a:solidFill>
                <a:srgbClr val="000000"/>
              </a:solidFill>
              <a:latin typeface="+mj-lt"/>
            </a:endParaRPr>
          </a:p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Guilt is the moral emotion of choice!</a:t>
            </a:r>
          </a:p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its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evil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twin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rgbClr val="3F90A3"/>
                </a:solidFill>
                <a:latin typeface="+mj-lt"/>
              </a:rPr>
              <a:t>	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0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47096" y="381002"/>
            <a:ext cx="7849810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3399"/>
                </a:solidFill>
                <a:latin typeface="+mj-lt"/>
              </a:rPr>
              <a:t>Guilt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 Not Equally “Moral” Emotions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17714" y="1599903"/>
            <a:ext cx="8563429" cy="31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09898" lvl="2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600" b="1" u="sng" dirty="0">
              <a:solidFill>
                <a:srgbClr val="000000"/>
              </a:solidFill>
              <a:latin typeface="+mj-lt"/>
            </a:endParaRPr>
          </a:p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Guilt is the moral emotion of choice!</a:t>
            </a:r>
          </a:p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its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evil twin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rgbClr val="3F90A3"/>
                </a:solidFill>
                <a:latin typeface="+mj-lt"/>
              </a:rPr>
              <a:t>	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299" y="6401100"/>
            <a:ext cx="2819702" cy="2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June Tangney -- George Mason University</a:t>
            </a:r>
            <a:r>
              <a:rPr lang="en-US" sz="9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9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NonJudgment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Nonjudgment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(especially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nonjudgment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core dimension of many mindfulness approaches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une\AppData\Local\Microsoft\Windows\Temporary Internet Files\Content.Outlook\TNKN2Q7G\this is a j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idx="1"/>
          </p:nvPr>
        </p:nvSpPr>
        <p:spPr>
          <a:xfrm>
            <a:off x="434976" y="1157289"/>
            <a:ext cx="8307388" cy="52625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511 Inmates followed longitudinally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Recruited entering Adult Detention Center in suburban Washington DC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Pre- and Post-trial 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Felony charges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69% Male, 31% Female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Mean Age = 32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yrs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= 10.1, Range = 18-72)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43% African American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35% Caucasian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11% Mexican American/Hispanic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3% Asian/Pacific Islander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8% Other/Mixed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74755" name="Title 1"/>
          <p:cNvSpPr txBox="1">
            <a:spLocks/>
          </p:cNvSpPr>
          <p:nvPr/>
        </p:nvSpPr>
        <p:spPr bwMode="auto">
          <a:xfrm>
            <a:off x="304800" y="6286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GMU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Longitudinal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Inmate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Study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Futura Book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24851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350" y="-21431"/>
            <a:ext cx="9505950" cy="704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228600" y="22098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1430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Inmate arrives at ADC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04800" y="1981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2667000"/>
            <a:ext cx="91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Moved to General Population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99"/>
                </a:solidFill>
                <a:latin typeface="Calibri" pitchFamily="34" charset="0"/>
              </a:rPr>
              <a:t>Phase I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003399"/>
                </a:solidFill>
                <a:latin typeface="Calibri" pitchFamily="34" charset="0"/>
              </a:rPr>
              <a:t>(Intake Assessment)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143000" y="19812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4 weeks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381000" y="2209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2000" y="2438400"/>
            <a:ext cx="1676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Informed Consent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Moral Emotions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   - Shame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   - Guilt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   - Empathy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Moral Cognition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   - </a:t>
            </a:r>
            <a:r>
              <a:rPr lang="en-US" sz="1200" dirty="0" err="1">
                <a:solidFill>
                  <a:srgbClr val="003399"/>
                </a:solidFill>
                <a:latin typeface="Calibri" pitchFamily="34" charset="0"/>
              </a:rPr>
              <a:t>Criminogenic</a:t>
            </a: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           Cognitions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Psychopathy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IQ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Strengths/Values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     - Spirituality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     - Optimism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Drug/Alcohol Use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HIV Risk Behavior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3399"/>
                </a:solidFill>
                <a:latin typeface="Calibri" pitchFamily="34" charset="0"/>
              </a:rPr>
              <a:t> Health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667000" y="1066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alibri" pitchFamily="34" charset="0"/>
              </a:rPr>
              <a:t>Phase II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209800" y="1447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(Period of Incarceration)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2098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1910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590800" y="19812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1200" dirty="0" smtClean="0">
                <a:solidFill>
                  <a:srgbClr val="008000"/>
                </a:solidFill>
                <a:latin typeface="Calibri" pitchFamily="34" charset="0"/>
              </a:rPr>
              <a:t>wks</a:t>
            </a: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. to </a:t>
            </a:r>
            <a:r>
              <a:rPr lang="en-US" sz="1200" dirty="0" smtClean="0">
                <a:solidFill>
                  <a:srgbClr val="008000"/>
                </a:solidFill>
                <a:latin typeface="Calibri" pitchFamily="34" charset="0"/>
              </a:rPr>
              <a:t>30 </a:t>
            </a: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yrs.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362200" y="2438400"/>
            <a:ext cx="16764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Track use of services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Track jail   behavior/adjustment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Experimental evaluation of Intensive Case Management Program and Impact of Crime Workshop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800600" y="1066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Phase III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267200" y="1447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 (Pre-Release Assessment)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495800" y="2438400"/>
            <a:ext cx="16002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Moral Emotions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   - Shame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   - Guilt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   - Empathy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Moral Cognition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   - </a:t>
            </a:r>
            <a:r>
              <a:rPr lang="en-US" sz="1200" dirty="0" err="1">
                <a:solidFill>
                  <a:srgbClr val="FF0000"/>
                </a:solidFill>
                <a:latin typeface="Calibri" pitchFamily="34" charset="0"/>
              </a:rPr>
              <a:t>Criminogenic</a:t>
            </a: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Cognitions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Strengths/Values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Health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173129" y="106918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0099"/>
                </a:solidFill>
                <a:latin typeface="Calibri" pitchFamily="34" charset="0"/>
              </a:rPr>
              <a:t>Phase IV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629400" y="14478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990099"/>
                </a:solidFill>
                <a:latin typeface="Calibri" pitchFamily="34" charset="0"/>
              </a:rPr>
              <a:t>(Post-Release Assessment)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61722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781800" y="2438400"/>
            <a:ext cx="2133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Calibri" pitchFamily="34" charset="0"/>
              </a:rPr>
              <a:t>Moral </a:t>
            </a:r>
            <a:r>
              <a:rPr lang="en-US" sz="1200" dirty="0" smtClean="0">
                <a:solidFill>
                  <a:srgbClr val="7030A0"/>
                </a:solidFill>
                <a:latin typeface="Calibri" pitchFamily="34" charset="0"/>
              </a:rPr>
              <a:t>Emotions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Calibri" pitchFamily="34" charset="0"/>
              </a:rPr>
              <a:t>Moral Cognition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Calibri" pitchFamily="34" charset="0"/>
              </a:rPr>
              <a:t>Strengths/Values</a:t>
            </a:r>
            <a:endParaRPr lang="en-US" sz="1200" dirty="0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7030A0"/>
                </a:solidFill>
                <a:latin typeface="Calibri" pitchFamily="34" charset="0"/>
              </a:rPr>
              <a:t> Health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990099"/>
                </a:solidFill>
                <a:latin typeface="Calibri" pitchFamily="34" charset="0"/>
              </a:rPr>
              <a:t>Recidivism</a:t>
            </a:r>
            <a:endParaRPr lang="en-US" sz="1200" dirty="0">
              <a:solidFill>
                <a:srgbClr val="990099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   - Recorded Arrests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   - Recorded Convictions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   - Self Reported Re-Offenses  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Rehabilitation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rgbClr val="990099"/>
                </a:solidFill>
                <a:latin typeface="Calibri" pitchFamily="34" charset="0"/>
              </a:rPr>
              <a:t>    - </a:t>
            </a: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Credit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   - Residential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   - Driving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    - Child Support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0099"/>
                </a:solidFill>
                <a:latin typeface="Calibri" pitchFamily="34" charset="0"/>
              </a:rPr>
              <a:t>Drug/Alcohol Dependence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0099"/>
                </a:solidFill>
                <a:latin typeface="Calibri" pitchFamily="34" charset="0"/>
              </a:rPr>
              <a:t>HIV Risk Behavior</a:t>
            </a:r>
            <a:endParaRPr lang="en-US" sz="1200" dirty="0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057400" y="381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GMU Inmate Study Timeline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67818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85344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781800" y="198120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990099"/>
                </a:solidFill>
                <a:latin typeface="Calibri" pitchFamily="34" charset="0"/>
              </a:rPr>
              <a:t>1 </a:t>
            </a:r>
            <a:r>
              <a:rPr lang="en-US" sz="1200" dirty="0" smtClean="0">
                <a:solidFill>
                  <a:srgbClr val="990099"/>
                </a:solidFill>
                <a:latin typeface="Calibri" pitchFamily="34" charset="0"/>
              </a:rPr>
              <a:t>year     4 years     7 years</a:t>
            </a:r>
            <a:endParaRPr lang="en-US" sz="1200" dirty="0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15389" name="Text Box 20"/>
          <p:cNvSpPr txBox="1">
            <a:spLocks noChangeArrowheads="1"/>
          </p:cNvSpPr>
          <p:nvPr/>
        </p:nvSpPr>
        <p:spPr bwMode="auto">
          <a:xfrm>
            <a:off x="7086600" y="1069181"/>
            <a:ext cx="2152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0099"/>
                </a:solidFill>
                <a:latin typeface="Calibri" pitchFamily="34" charset="0"/>
              </a:rPr>
              <a:t>Phase </a:t>
            </a:r>
            <a:r>
              <a:rPr lang="en-US" sz="2000" dirty="0" smtClean="0">
                <a:solidFill>
                  <a:srgbClr val="990099"/>
                </a:solidFill>
                <a:latin typeface="Calibri" pitchFamily="34" charset="0"/>
              </a:rPr>
              <a:t>V  Phase VI</a:t>
            </a:r>
            <a:endParaRPr lang="en-US" sz="2000" dirty="0">
              <a:solidFill>
                <a:srgbClr val="99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Key Question</a:t>
            </a:r>
            <a:r>
              <a:rPr lang="en-US" sz="3600" dirty="0">
                <a:solidFill>
                  <a:srgbClr val="3F90A3"/>
                </a:solidFill>
              </a:rPr>
              <a:t/>
            </a:r>
            <a:br>
              <a:rPr lang="en-US" sz="3600" dirty="0">
                <a:solidFill>
                  <a:srgbClr val="3F90A3"/>
                </a:solidFill>
              </a:rPr>
            </a:br>
            <a:endParaRPr lang="en-US" sz="3600" dirty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34975" y="2408239"/>
            <a:ext cx="8175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marL="515938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 moral emotions (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shame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rgbClr val="003399"/>
                </a:solidFill>
                <a:latin typeface="+mj-lt"/>
              </a:rPr>
              <a:t>guilt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predict criminal recidivism?</a:t>
            </a:r>
          </a:p>
          <a:p>
            <a:pPr>
              <a:buFontTx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15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477963" y="1828800"/>
            <a:ext cx="6149975" cy="404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Year Post-Release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(N =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481)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Official Records (FBI)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Arrests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Y/N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Number of arrests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3971" name="Title 1"/>
          <p:cNvSpPr txBox="1">
            <a:spLocks/>
          </p:cNvSpPr>
          <p:nvPr/>
        </p:nvSpPr>
        <p:spPr bwMode="auto">
          <a:xfrm>
            <a:off x="457200" y="37306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Futura Book"/>
                <a:ea typeface="Futura Book"/>
                <a:cs typeface="Futura Book"/>
              </a:rPr>
              <a:t>The GMU Jail Inmate Studies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664" y="6096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utura Book"/>
                <a:cs typeface="Futura Book"/>
              </a:rPr>
              <a:t>Assessing Recidivism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utura Book"/>
                <a:cs typeface="Futura Book"/>
              </a:rPr>
              <a:t/>
            </a:r>
            <a:b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utura Book"/>
                <a:cs typeface="Futura Book"/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497013" y="1752600"/>
            <a:ext cx="6149975" cy="450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Year Post-Release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(N =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328)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Self-reported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arrest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Y/N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Versatility (types of crime)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Self-reported offenses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 detected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Y/N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Versatility (types of crime)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3971" name="Title 1"/>
          <p:cNvSpPr txBox="1">
            <a:spLocks/>
          </p:cNvSpPr>
          <p:nvPr/>
        </p:nvSpPr>
        <p:spPr bwMode="auto">
          <a:xfrm>
            <a:off x="457200" y="37306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Futura Book"/>
                <a:ea typeface="Futura Book"/>
                <a:cs typeface="Futura Book"/>
              </a:rPr>
              <a:t>The GMU Jail Inmate Studies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533400"/>
            <a:ext cx="8260672" cy="10394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Futura Book"/>
                <a:cs typeface="Futura Book"/>
              </a:rPr>
              <a:t>Assessing Recidivism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Futura Book"/>
                <a:cs typeface="Futura Book"/>
              </a:rPr>
              <a:t/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Futura Book"/>
                <a:cs typeface="Futura Book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0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1600200"/>
            <a:ext cx="8260672" cy="103942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Percentage Reporting Arrest and/or Undetected Crimes at 1 Year Post-release</a:t>
            </a: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88422189"/>
              </p:ext>
            </p:extLst>
          </p:nvPr>
        </p:nvGraphicFramePr>
        <p:xfrm>
          <a:off x="0" y="2336800"/>
          <a:ext cx="85852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itle 1"/>
          <p:cNvSpPr txBox="1">
            <a:spLocks/>
          </p:cNvSpPr>
          <p:nvPr/>
        </p:nvSpPr>
        <p:spPr bwMode="auto">
          <a:xfrm>
            <a:off x="1371600" y="609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Futura Book"/>
                <a:cs typeface="Futura Book"/>
              </a:rPr>
              <a:t>Recidivism at 1 Year Post-Release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Futura Book"/>
                <a:cs typeface="Futura Book"/>
              </a:rPr>
              <a:t/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Futura Book"/>
                <a:cs typeface="Futura Book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Futura Book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18582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Key Question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34975" y="2057400"/>
            <a:ext cx="8175625" cy="317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marL="515938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 moral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emotions (shame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guilt) help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predict criminal recidivism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Hypothesized:</a:t>
            </a:r>
          </a:p>
          <a:p>
            <a:pPr lvl="1">
              <a:buFontTx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 will negatively predict recidivism</a:t>
            </a:r>
          </a:p>
          <a:p>
            <a:pPr lvl="1">
              <a:buFontTx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will positively predict recidivism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30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33400"/>
            <a:ext cx="80772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Shame and Guilt at Onset of Incarceration Predicting One-Year Post-Release Recidivism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34190"/>
              </p:ext>
            </p:extLst>
          </p:nvPr>
        </p:nvGraphicFramePr>
        <p:xfrm>
          <a:off x="1606550" y="2103060"/>
          <a:ext cx="5930900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3" imgW="5930864" imgH="3721641" progId="Word.Document.12">
                  <p:embed/>
                </p:oleObj>
              </mc:Choice>
              <mc:Fallback>
                <p:oleObj name="Document" r:id="rId3" imgW="5930864" imgH="3721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550" y="2103060"/>
                        <a:ext cx="5930900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1475" y="990600"/>
            <a:ext cx="83820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Shame at Onset of Incarceration Predicting One-Year Post-Release Recidivism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33532"/>
              </p:ext>
            </p:extLst>
          </p:nvPr>
        </p:nvGraphicFramePr>
        <p:xfrm>
          <a:off x="1595438" y="2114550"/>
          <a:ext cx="5951537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3" imgW="5952018" imgH="2626774" progId="Word.Document.12">
                  <p:embed/>
                </p:oleObj>
              </mc:Choice>
              <mc:Fallback>
                <p:oleObj name="Document" r:id="rId3" imgW="5952018" imgH="26267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5438" y="2114550"/>
                        <a:ext cx="5951537" cy="262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2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NonJudgment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mindful individual strives to experience the world and the self as they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are…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…without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judging and evaluating. 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4825" y="685800"/>
            <a:ext cx="81534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Mediational Model: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Shame predicts Recidivism via Externalization of Blame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749473"/>
              </p:ext>
            </p:extLst>
          </p:nvPr>
        </p:nvGraphicFramePr>
        <p:xfrm>
          <a:off x="1295400" y="2286000"/>
          <a:ext cx="877728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4" imgW="8777498" imgH="2441733" progId="Word.Document.12">
                  <p:embed/>
                </p:oleObj>
              </mc:Choice>
              <mc:Fallback>
                <p:oleObj name="Document" r:id="rId4" imgW="8777498" imgH="2441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286000"/>
                        <a:ext cx="8777288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47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058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Partial Mediational Model: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Shame predicts Recidivism via Externalization of Blame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41407"/>
              </p:ext>
            </p:extLst>
          </p:nvPr>
        </p:nvGraphicFramePr>
        <p:xfrm>
          <a:off x="1219200" y="2286000"/>
          <a:ext cx="8777288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8777498" imgH="2617302" progId="Word.Document.12">
                  <p:embed/>
                </p:oleObj>
              </mc:Choice>
              <mc:Fallback>
                <p:oleObj name="Document" r:id="rId3" imgW="8777498" imgH="26173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286000"/>
                        <a:ext cx="8777288" cy="261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3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Hypothesis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 “Inconsistent mediation”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(MacKinnon, </a:t>
            </a:r>
            <a:r>
              <a:rPr lang="en-US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Krull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&amp; Lockwood, 2000)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Special case of partial mediation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Mediated effect exerts influence in one direction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 effect exerts influence in opposite direction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two effects often cancel one another out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3875" y="304800"/>
            <a:ext cx="80010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Partial Mediational Model 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Inconsistent Mediation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):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Shame Predicting Recidivism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29232"/>
              </p:ext>
            </p:extLst>
          </p:nvPr>
        </p:nvGraphicFramePr>
        <p:xfrm>
          <a:off x="1219200" y="1981200"/>
          <a:ext cx="8777288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ocument" r:id="rId3" imgW="8777498" imgH="3801216" progId="Word.Document.12">
                  <p:embed/>
                </p:oleObj>
              </mc:Choice>
              <mc:Fallback>
                <p:oleObj name="Document" r:id="rId3" imgW="8777498" imgH="3801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981200"/>
                        <a:ext cx="8777288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6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838200"/>
            <a:ext cx="86106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Next Steps: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Does Mindfulness Moderate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Link Between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Shame and Externalization of Blame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14320"/>
              </p:ext>
            </p:extLst>
          </p:nvPr>
        </p:nvGraphicFramePr>
        <p:xfrm>
          <a:off x="1600200" y="2133600"/>
          <a:ext cx="87772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Document" r:id="rId3" imgW="8777498" imgH="3557511" progId="Word.Document.12">
                  <p:embed/>
                </p:oleObj>
              </mc:Choice>
              <mc:Fallback>
                <p:oleObj name="Document" r:id="rId3" imgW="8777498" imgH="35575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2133600"/>
                        <a:ext cx="8777288" cy="355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Does Mindfulness Moderate the Link Between</a:t>
            </a:r>
          </a:p>
          <a:p>
            <a:pPr marL="11430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Shame and Externalization of </a:t>
            </a:r>
            <a:r>
              <a:rPr lang="en-US" sz="2800" dirty="0" smtClean="0">
                <a:solidFill>
                  <a:schemeClr val="tx1"/>
                </a:solidFill>
              </a:rPr>
              <a:t>Blame?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Longitudinal Jail Study #2 (n=200)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Does Mindfulness Moderate the Link Between</a:t>
            </a:r>
          </a:p>
          <a:p>
            <a:pPr marL="11430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Shame and Externalization of </a:t>
            </a:r>
            <a:r>
              <a:rPr lang="en-US" sz="2800" dirty="0" smtClean="0">
                <a:solidFill>
                  <a:schemeClr val="tx1"/>
                </a:solidFill>
              </a:rPr>
              <a:t>Blame?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Longitudinal Jail Study #2 (n=200)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Is Mindful Shame Useful in the Long Run?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REVAMP RCT – 3 </a:t>
            </a:r>
            <a:r>
              <a:rPr lang="en-US" dirty="0" err="1">
                <a:solidFill>
                  <a:schemeClr val="tx1"/>
                </a:solidFill>
              </a:rPr>
              <a:t>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Post-Release Follow-up</a:t>
            </a:r>
            <a:endParaRPr lang="en-US" dirty="0">
              <a:solidFill>
                <a:schemeClr val="tx1"/>
              </a:solidFill>
            </a:endParaRPr>
          </a:p>
          <a:p>
            <a:pPr marL="457159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complete absence of self judgment is undesirable </a:t>
            </a:r>
          </a:p>
          <a:p>
            <a:pPr marL="457159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complete absence of self judgment is undesirable </a:t>
            </a:r>
          </a:p>
          <a:p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 is the moral emotion of choice</a:t>
            </a:r>
          </a:p>
          <a:p>
            <a:pPr lvl="1">
              <a:buClr>
                <a:schemeClr val="accent1"/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is generally its evil twin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complete absence of self judgment is undesirable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 is the moral emotion of choice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is generally its evil twin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there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be circumstances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shame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useful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Big question: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might there be some circumstances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mindful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self-judgment may be appropriate and functional? 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complete absence of self judgment is undesirable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 is the moral emotion of choice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is generally its evil twin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there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be circumstances when shame is useful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Serious transgressions,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 serious consequences,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truly “self” relevant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complete absence of self judgment is undesirable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Guilt is the moral emotion of choice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Shame is generally its evil twin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there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be circumstances when shame is useful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Serious transgressions, with serious consequences,  truly “self” relevant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is willing and able to tolerate the pain of shame, without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denial/externalization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blame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Individuals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living a life at odds with their core values may benefit from mindful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self-judgment….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benefit of a willing attitude and enhanced abilities to self-regulate…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Individuals living a life at odds with their core values may benefit from mindful self-judgment….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 the benefit of a willing attitude and enhanced abilities to self-regulate…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They may benefit from taking 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good hard look at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self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their behavior…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olerating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negative affect,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Avoiding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temptation to become defensive,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Utilizing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that discomfort to motivate positive change going forward.  </a:t>
            </a:r>
          </a:p>
          <a:p>
            <a:pPr marL="457159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ACT-inspired interventions may help them do so</a:t>
            </a:r>
          </a:p>
          <a:p>
            <a:pPr marL="457159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Many Thanks</a:t>
            </a:r>
            <a:endParaRPr lang="en-US" sz="2800" dirty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NIDA, Center for Consciousness and Transformation</a:t>
            </a:r>
          </a:p>
          <a:p>
            <a:pPr eaLnBrk="1" hangingPunct="1">
              <a:buFont typeface="Arial" pitchFamily="34" charset="0"/>
              <a:buNone/>
            </a:pPr>
            <a:endParaRPr lang="en-US" sz="9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Hastings, Ph.D.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Leah Adams, M.A.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Kelly Moore, M.A.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endParaRPr lang="en-US" sz="9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Fairfax ADC Staff</a:t>
            </a:r>
          </a:p>
          <a:p>
            <a:pPr eaLnBrk="1" hangingPunct="1">
              <a:buFont typeface="Arial" pitchFamily="34" charset="0"/>
              <a:buNone/>
            </a:pPr>
            <a:endParaRPr lang="en-US" sz="9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Inmate Participants </a:t>
            </a:r>
          </a:p>
          <a:p>
            <a:pPr eaLnBrk="1" hangingPunct="1">
              <a:buFont typeface="Arial" pitchFamily="34" charset="0"/>
              <a:buNone/>
            </a:pPr>
            <a:endParaRPr lang="en-US" sz="9600" dirty="0"/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sz="2400" dirty="0"/>
              <a:t>											*BJS</a:t>
            </a:r>
          </a:p>
        </p:txBody>
      </p:sp>
    </p:spTree>
    <p:extLst>
      <p:ext uri="{BB962C8B-B14F-4D97-AF65-F5344CB8AC3E}">
        <p14:creationId xmlns:p14="http://schemas.microsoft.com/office/powerpoint/2010/main" val="6847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774346" y="0"/>
            <a:ext cx="2657929" cy="3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9" tIns="44426" rIns="90439" bIns="44426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Calibri" pitchFamily="34" charset="0"/>
              </a:rPr>
              <a:t>MANY THANKS...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45143" y="285751"/>
            <a:ext cx="8998857" cy="29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9" tIns="44426" rIns="90439" bIns="44426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To the many graduate and undergraduate students who have worked in the Human Emotions Research Lab: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7715" y="571500"/>
            <a:ext cx="8697685" cy="62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1" tIns="45695" rIns="91391" bIns="45695">
            <a:spAutoFit/>
          </a:bodyPr>
          <a:lstStyle/>
          <a:p>
            <a:pPr>
              <a:tabLst>
                <a:tab pos="949240" algn="l"/>
              </a:tabLst>
              <a:defRPr/>
            </a:pPr>
            <a:r>
              <a:rPr lang="en-US" sz="1050" dirty="0">
                <a:latin typeface="Calibri" pitchFamily="34" charset="0"/>
                <a:cs typeface="Times New Roman" pitchFamily="18" charset="0"/>
              </a:rPr>
              <a:t>Tania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Abi-Najm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Leah Adams, Nicole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Adock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Gayathri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Adikesavan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Kauser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Ahmed, Cecilia Anon, Molly Appel,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Jalmeen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Arora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Chris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Arra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Zara Arshad, Brian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Athey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Judy Back, Deb Hill-Barlow, Sheri Bailey, Ruth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Barrientos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Rebecca Beam, Kim Becker, Mary Bolton, Angie Boone,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Eleni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Boosalis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Elly Bordeaux, Julie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Borenstein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Laura Bowling,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Thea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Bowling, Lorenzo Bozzelli, Adam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Brode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Phyllis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Brodie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Tracey Brown, Lorenzo and Mina Bozzelli, Crystal Brothers,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Heather </a:t>
            </a:r>
            <a:r>
              <a:rPr lang="en-US" sz="1050" dirty="0" err="1" smtClean="0">
                <a:latin typeface="Calibri" pitchFamily="34" charset="0"/>
                <a:cs typeface="Times New Roman" pitchFamily="18" charset="0"/>
              </a:rPr>
              <a:t>Buller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Dalo </a:t>
            </a:r>
            <a:r>
              <a:rPr lang="en-US" sz="1050" dirty="0" err="1" smtClean="0">
                <a:latin typeface="Calibri" pitchFamily="34" charset="0"/>
                <a:cs typeface="Times New Roman" pitchFamily="18" charset="0"/>
              </a:rPr>
              <a:t>Burje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Rachel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Burroughs, Hannah Bustamante, Daniela Butler, Phyllis Byrne, Rhonda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Campagna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Lisa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Cannaday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Solange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Caovan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Kyle Carlson, Eliana Castano, Meredith Cato, Tina Chan,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Ericka Cho, David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Choi, Lauren Christensen, Margaret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Claustro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Luis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Clavijo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Sarah Clements, Emily Clime, Erin Clyne, Eddie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Codel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Bill Connell, Lisa Conner, Joe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Constantin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Kenny Corson, Susan Cottrell, Michelle Covert, Brit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Creelman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Helena Crick, John Crum, Sheila Cunningham, Ingrid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Czintos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Chrissy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Dale,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Devra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Dang,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Zermarie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Deacon, Ronda Dearing, Deanna DeGidio, Steve Devers, Bronwyn Devlin,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Rosangela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Di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Manto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Ashley Dobbins, Robin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Dold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Karisa Dominguez,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Bertille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Donohoe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Andy Drake, Amy Drapalski, Rebecca Duckworth, Robert Dumville, Kristen Durbin, Leigh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Earley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Keesha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Edwards, Kate Egbert,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Rebekka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Eilers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Drew Emery, Pam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Estilong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Daniela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Ettlinger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Barbara Evans, Samantha Fede, Kate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Federline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Diana Fitek, Michelle Flanagan,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Naheed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Flanagan, Carey Fletcher, Laura Flicker, Jen Floor, Bridget Fonseca, Kerry Ford, Peter Forkner,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Megan </a:t>
            </a:r>
            <a:r>
              <a:rPr lang="en-US" sz="1050" dirty="0" err="1" smtClean="0">
                <a:latin typeface="Calibri" pitchFamily="34" charset="0"/>
                <a:cs typeface="Times New Roman" pitchFamily="18" charset="0"/>
              </a:rPr>
              <a:t>Formeck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Faye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Fortunato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Marcelle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Fozard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Karen Friedman, Juan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Funes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Dee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Dee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Atkinson-Furr, Emi Furukawa, John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Gavlas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Casey Gilchrist, Lynn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Glikbarg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Lauren Gonzales, Melissa Gonzalez,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Monica Gonzalo, Gerica Goodman, </a:t>
            </a:r>
            <a:r>
              <a:rPr lang="en-US" sz="1050" dirty="0" err="1" smtClean="0">
                <a:latin typeface="Calibri" pitchFamily="34" charset="0"/>
                <a:cs typeface="Times New Roman" pitchFamily="18" charset="0"/>
              </a:rPr>
              <a:t>Kimberely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Goodman, Jennifer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Gosselin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Richard Gramzow, Theresa Grant, Beth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Gunzelman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Logaina Hafez,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Angela Hall, Sarah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Hall, Alice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Hansburger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Barbara Harding, Bill Harman,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Sharie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Harman, Angie Harris, Laura Harty, Mark Hastings, Kim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Havenner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Marna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Hayes, Ashley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Heald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Courtney Heffernan, Caron Heigel, Nancy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Heleno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Charlie Hendricks, Jolene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Hering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Sheena-Dave’ Heslop,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Dustin Higgins, Rachel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Hite,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Junellyn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Hood, Kelly Hughes, Leslie Hughes, Mark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Hyer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Miguel Iglesias, Nikki James, Rebecca Jackson, Tricia Jacobsen, Christina James, Margaret Jefferies, Ashley Jennings, Charlotte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Joelsson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Heather Johnson, Karen Johnson, Mark Johnson,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Caydie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Jones, Heather Jones, Sarah Jones, Sara Julian,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Sahair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Kaboli-Monfared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Kristina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Kallini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Ramineh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Kangarloo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Marc Kaplan, Lesley Kato, Stephanie Kendall, Amy Kiernan, Nicole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Kierein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Agnes Kim, Elysha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Kim, Leslie Kirk, Sarah Klein, Linda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Knauss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Greg Kramer, Stephanie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Kowal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Chris Krause, Shilpa Krishnan, Maria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Lacayo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Allan Langley, Patrick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Lechleitner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Sylvia Lederman, Norman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Lee, Elizabeth Leon, Jennifer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Lerch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Pete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Lielbriedis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Julie List, Claudia Lopez, Conrad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Loprete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Charmaine Lowe, Michaela Lynch, Devon Madison, Jessica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Magrath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Harry Malik,  Elizabeth Malouf, Terri Markel, Andrea Martinez, Debra Mashek, Donna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Marschall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Luis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Mateus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Narges Maududi, James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Maxfield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Lauren McGill, Heather McGraw, Megan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McKenny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Mary McKnight,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Amy McLaughlin, Patrick Meyer, Natalie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Migliorini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Kimberly </a:t>
            </a:r>
            <a:r>
              <a:rPr lang="en-US" sz="1050" dirty="0" err="1" smtClean="0">
                <a:latin typeface="Calibri" pitchFamily="34" charset="0"/>
                <a:cs typeface="Times New Roman" pitchFamily="18" charset="0"/>
              </a:rPr>
              <a:t>Minnema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Katie Mitchell, Sean Mitchell,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Tim Mohr, Joanne Moller, Kelly Moore, Julie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Morig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Corkie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Morrill,  Noha Mostafa, Kristen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Mudrezow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Amy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Muntz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Sara Mutnick, Melody Myers, Yvette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Nageotte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Yasi Nejat, Nhu Nguyen,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Thuy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Nguyen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Vienna Nightingale,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Jean No, Kyle Novak,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Amanda Nuber, Beverly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Nyokabi,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Windi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Oehms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Lia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Ojeda, Judy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Okawa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Dulce Orozco Martinez, Gabriel Ortiz, Jose Osorio,  Erica Otter, Troy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Pafenberg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Helen Pak, Gita Parlier,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Caite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Partamian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Elizabeth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Patchen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Akhil Pathania, Jeff Pattison, Ray Payton, Chad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Peddie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Phillip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Pegg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Julie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Pelch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Will Pennell, Geoffrey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Pennoyer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Enrique Peralta, Marc Perez, Jill Perkins, Erica Perry, Amy Peterson, Dave Petersen, Greg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Petrecca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Heather Phillips, Giorgia Picci, Kayla Pope, Steve Potter, Michelle Price, Erin Quigley, Adam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Rabinowitz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Sara Rahai, Paula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Raikkonen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Samira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Ramezan,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Michael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Raumer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Candi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Reinsmith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Megan Remener, Justin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Reznick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Claudia Reyes, Katie Rich,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Nakiia Robeson, Diana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Rodriguez, Fernando Rodriquez,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Monique Romeo, Charles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Rong, Lori Roop, Karen Rosenberg, Tricia Roy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Melissa Rudy,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Karey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Rush,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Candice Russell, Gary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Russell,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Provie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Rydstrom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Paul Saenz, Leila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Safavian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Dolly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Saini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Jackie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Sakati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Veronica Sanchez, Jennifer Sanftner, Lauren Saunders, Karen Schaefer, Ann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Scharff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Heather Sevier, Danielle Sewell, Vicki Shaffer, Ann Shannon, Gordon Shaw, Kay Shows,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Farhad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Siahpoush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Jenn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Sims, Deb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Sinek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Chris Smart, Alison Smith, Deena Smith, Erika Smith, Steve Smith, Caryn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Smonskey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Alisa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Sneiderman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Jonathan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Sollinger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Larry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Spahr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Sabrina Speights, Brad Starring, Gary Stone, Stephanie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Storck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Jeff Stuewig, Bianchi Suarez,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Jenn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Sullivan,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Lauren Tangney, Tina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Tehrani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, Angela Termini,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Dave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Testa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Gia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Thi,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Rebecca Thompson, Chris Tiller, Andrea Thorson, Tammy Tower, Mike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Tragakis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Berrin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Tutuncuoplu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Tony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Tzoumas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Kim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Udell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Lisa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Unrine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Jocelyn Valenzuela, Jacqueline Valdes,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Suchi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Vatsa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Jennifer Vaught, Marilyn Vivanco, Ivan Voronin,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Svenja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Wacker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Patti Wagner, Tammy Walker, Katherine Wallace, Rebecca Warden, Abigail Wear, Julie Weismoore, Kristine Welch,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Dane Westermeyer, Simone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Whyte, Dina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Wieczynski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Rebecca Wilbur, Layla Wilder, Kelsey Wilkerson, Lauren Williams, Tara Williams, Brittany Wilson, 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Edward Witt, </a:t>
            </a:r>
            <a:r>
              <a:rPr lang="en-US" sz="1050" dirty="0" err="1" smtClean="0">
                <a:latin typeface="Calibri" pitchFamily="34" charset="0"/>
                <a:cs typeface="Times New Roman" pitchFamily="18" charset="0"/>
              </a:rPr>
              <a:t>Sabura</a:t>
            </a:r>
            <a:r>
              <a:rPr lang="en-US" sz="105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Woods, Susan Wyman, Autumn Yang, Tim Yerington,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Siyon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Yi, Kerstin Youman, Doris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Yuspeh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Parin Zaveri, Nancy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Zenich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, Kate Zinsser, Patty Zorbas, and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Tev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Calibri" pitchFamily="34" charset="0"/>
                <a:cs typeface="Times New Roman" pitchFamily="18" charset="0"/>
              </a:rPr>
              <a:t>Zukor</a:t>
            </a:r>
            <a:r>
              <a:rPr lang="en-US" sz="1050" dirty="0">
                <a:latin typeface="Calibri" pitchFamily="34" charset="0"/>
                <a:cs typeface="Times New Roman" pitchFamily="18" charset="0"/>
              </a:rPr>
              <a:t>  </a:t>
            </a:r>
          </a:p>
          <a:p>
            <a:pPr>
              <a:tabLst>
                <a:tab pos="949240" algn="l"/>
              </a:tabLst>
              <a:defRPr/>
            </a:pP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2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une\AppData\Local\Microsoft\Windows\Temporary Internet Files\Content.Outlook\TNKN2Q7G\THIS IS ANOTHER J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33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8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mind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718210"/>
              </p:ext>
            </p:extLst>
          </p:nvPr>
        </p:nvGraphicFramePr>
        <p:xfrm>
          <a:off x="381000" y="1676400"/>
          <a:ext cx="8305800" cy="35721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05993"/>
                <a:gridCol w="2695930"/>
                <a:gridCol w="2203877"/>
              </a:tblGrid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Cohen’s </a:t>
                      </a:r>
                      <a:r>
                        <a:rPr lang="en-US" sz="2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2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en-US" sz="2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Present Awareness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.33 (p=.33)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-.07 (p=.69)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Metacognition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.00 (p=.99)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-.01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(p=.62)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Quiet Mind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.03 (p=.94)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-.02 (p=.94)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Willingness/Acceptance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.90 (p=.01)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-.01 (p=.96)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</a:rPr>
                        <a:t>Nonjudgment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</a:rPr>
                        <a:t>-self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-.84 (p=.02)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-.49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(p=.02)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55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Nonjudgment- others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-.15 (p=.65)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-.28 (p=.02)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0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Constructs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11000"/>
              </p:ext>
            </p:extLst>
          </p:nvPr>
        </p:nvGraphicFramePr>
        <p:xfrm>
          <a:off x="609600" y="1524000"/>
          <a:ext cx="7924800" cy="360206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24200"/>
                <a:gridCol w="2725719"/>
                <a:gridCol w="2074881"/>
              </a:tblGrid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Cohen’s </a:t>
                      </a:r>
                      <a:r>
                        <a:rPr lang="en-US" sz="2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2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en-US" sz="2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Empathy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.06 (p=.83)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-.13 (p=.47)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4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Perseverance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.19 (p=.60)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.42 (p=.09)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Premeditation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.25 (p=.15)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-.04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(p=.86)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Borderline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.27 (p=.41)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-.26 (p=.08)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Self-Control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.34 (p=.79)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.23 (p=.20)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Shame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.70 (p=.05)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-.01 (p=.97)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Guilt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-.03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(p=.92)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.16 (p=.44)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5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199" y="3568967"/>
            <a:ext cx="7257143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6493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cap="all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</a:rPr>
              <a:t>What is shame?</a:t>
            </a:r>
            <a:endParaRPr lang="en-US" sz="3200" cap="all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8372"/>
            <a:ext cx="8839200" cy="10394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Moral Emotions: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ways and bad ways to feel bad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Shame and guilt are distinct emotions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balance, guilt is the more adaptive emotion</a:t>
            </a:r>
          </a:p>
          <a:p>
            <a:pPr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Shame is much more problematic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potheca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11729</TotalTime>
  <Words>2658</Words>
  <Application>Microsoft Office PowerPoint</Application>
  <PresentationFormat>On-screen Show (4:3)</PresentationFormat>
  <Paragraphs>371</Paragraphs>
  <Slides>46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Apothecary</vt:lpstr>
      <vt:lpstr>Office Theme</vt:lpstr>
      <vt:lpstr>1_Apothecary</vt:lpstr>
      <vt:lpstr>Document</vt:lpstr>
      <vt:lpstr>Microsoft Word Document</vt:lpstr>
      <vt:lpstr>     What is Mindful Self Judgment?  and Can It Be Useful? </vt:lpstr>
      <vt:lpstr>NonJudgment</vt:lpstr>
      <vt:lpstr>NonJudgment</vt:lpstr>
      <vt:lpstr>Big question:</vt:lpstr>
      <vt:lpstr>PowerPoint Presentation</vt:lpstr>
      <vt:lpstr>Core mind components</vt:lpstr>
      <vt:lpstr>Associated Constructs</vt:lpstr>
      <vt:lpstr>PowerPoint Presentation</vt:lpstr>
      <vt:lpstr>Moral Emotions: Good ways and bad ways to feel bad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Key Question </vt:lpstr>
      <vt:lpstr>Assessing Recidivism </vt:lpstr>
      <vt:lpstr>Assessing Recidivism </vt:lpstr>
      <vt:lpstr>Percentage Reporting Arrest and/or Undetected Crimes at 1 Year Post-release</vt:lpstr>
      <vt:lpstr> Key Question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Next Steps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Many Thanks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Shame and Guilt Behind Bars:  Implications of Moral Emotions  for Jail Inmates’ Psychological and Behavioral Adjustment</dc:title>
  <dc:creator>June</dc:creator>
  <cp:lastModifiedBy>June</cp:lastModifiedBy>
  <cp:revision>117</cp:revision>
  <cp:lastPrinted>2012-05-03T14:38:14Z</cp:lastPrinted>
  <dcterms:created xsi:type="dcterms:W3CDTF">2012-01-14T22:22:13Z</dcterms:created>
  <dcterms:modified xsi:type="dcterms:W3CDTF">2012-07-22T23:00:50Z</dcterms:modified>
</cp:coreProperties>
</file>